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6858000" cy="9906000" type="A4"/>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FF66"/>
    <a:srgbClr val="99CCFF"/>
    <a:srgbClr val="99FF99"/>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08"/>
    <p:restoredTop sz="94660"/>
  </p:normalViewPr>
  <p:slideViewPr>
    <p:cSldViewPr snapToGrid="0">
      <p:cViewPr>
        <p:scale>
          <a:sx n="125" d="100"/>
          <a:sy n="125" d="100"/>
        </p:scale>
        <p:origin x="672" y="-2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2"/>
            <a:ext cx="2984872" cy="500935"/>
          </a:xfrm>
          <a:prstGeom prst="rect">
            <a:avLst/>
          </a:prstGeom>
        </p:spPr>
        <p:txBody>
          <a:bodyPr vert="horz" lIns="91407" tIns="45705" rIns="91407" bIns="45705"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901698" y="2"/>
            <a:ext cx="2984872" cy="500935"/>
          </a:xfrm>
          <a:prstGeom prst="rect">
            <a:avLst/>
          </a:prstGeom>
        </p:spPr>
        <p:txBody>
          <a:bodyPr vert="horz" lIns="91407" tIns="45705" rIns="91407" bIns="45705" rtlCol="0"/>
          <a:lstStyle>
            <a:lvl1pPr algn="r">
              <a:defRPr sz="1200"/>
            </a:lvl1pPr>
          </a:lstStyle>
          <a:p>
            <a:fld id="{46D06EA9-14B5-4F31-95CC-6AD91D20700D}" type="datetimeFigureOut">
              <a:rPr kumimoji="1" lang="ja-JP" altLang="en-US" smtClean="0"/>
              <a:t>2024/3/18</a:t>
            </a:fld>
            <a:endParaRPr kumimoji="1" lang="ja-JP" altLang="en-US"/>
          </a:p>
        </p:txBody>
      </p:sp>
      <p:sp>
        <p:nvSpPr>
          <p:cNvPr id="1102" name="スライド イメージ プレースホルダー 3"/>
          <p:cNvSpPr>
            <a:spLocks noGrp="1" noRot="1" noChangeAspect="1"/>
          </p:cNvSpPr>
          <p:nvPr>
            <p:ph type="sldImg" idx="2"/>
          </p:nvPr>
        </p:nvSpPr>
        <p:spPr>
          <a:xfrm>
            <a:off x="2143125" y="750888"/>
            <a:ext cx="2601913" cy="3757612"/>
          </a:xfrm>
          <a:prstGeom prst="rect">
            <a:avLst/>
          </a:prstGeom>
          <a:noFill/>
          <a:ln w="12700">
            <a:solidFill>
              <a:prstClr val="black"/>
            </a:solidFill>
          </a:ln>
        </p:spPr>
        <p:txBody>
          <a:bodyPr vert="horz" lIns="91407" tIns="45705" rIns="91407" bIns="45705" rtlCol="0" anchor="ctr"/>
          <a:lstStyle/>
          <a:p>
            <a:endParaRPr lang="ja-JP" altLang="en-US"/>
          </a:p>
        </p:txBody>
      </p:sp>
      <p:sp>
        <p:nvSpPr>
          <p:cNvPr id="1103" name="ノート プレースホルダー 4"/>
          <p:cNvSpPr>
            <a:spLocks noGrp="1"/>
          </p:cNvSpPr>
          <p:nvPr>
            <p:ph type="body" sz="quarter" idx="3"/>
          </p:nvPr>
        </p:nvSpPr>
        <p:spPr>
          <a:xfrm>
            <a:off x="688817" y="4758891"/>
            <a:ext cx="5510530" cy="4508421"/>
          </a:xfrm>
          <a:prstGeom prst="rect">
            <a:avLst/>
          </a:prstGeom>
        </p:spPr>
        <p:txBody>
          <a:bodyPr vert="horz" lIns="91407" tIns="45705" rIns="91407" bIns="4570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9516041"/>
            <a:ext cx="2984872" cy="500935"/>
          </a:xfrm>
          <a:prstGeom prst="rect">
            <a:avLst/>
          </a:prstGeom>
        </p:spPr>
        <p:txBody>
          <a:bodyPr vert="horz" lIns="91407" tIns="45705" rIns="91407" bIns="45705"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901698" y="9516041"/>
            <a:ext cx="2984872" cy="500935"/>
          </a:xfrm>
          <a:prstGeom prst="rect">
            <a:avLst/>
          </a:prstGeom>
        </p:spPr>
        <p:txBody>
          <a:bodyPr vert="horz" lIns="91407" tIns="45705" rIns="91407" bIns="45705"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3699574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3017430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79388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1324833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1432176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2135641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1790299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25810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37118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341926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C760E978-E8DA-4245-8818-7B95A9E12D00}" type="datetimeFigureOut">
              <a:rPr kumimoji="1" lang="ja-JP" altLang="en-US" smtClean="0"/>
              <a:t>2024/3/18</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3909295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1000">
              <a:schemeClr val="accent1">
                <a:lumMod val="5000"/>
                <a:lumOff val="95000"/>
              </a:schemeClr>
            </a:gs>
            <a:gs pos="77000">
              <a:schemeClr val="accent1">
                <a:lumMod val="45000"/>
                <a:lumOff val="55000"/>
              </a:schemeClr>
            </a:gs>
            <a:gs pos="89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760E978-E8DA-4245-8818-7B95A9E12D00}" type="datetimeFigureOut">
              <a:rPr kumimoji="1" lang="ja-JP" altLang="en-US" smtClean="0"/>
              <a:t>2024/3/18</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33F3D8F-C956-48BD-93DD-F36565E5B3FE}" type="slidenum">
              <a:rPr kumimoji="1" lang="ja-JP" altLang="en-US" smtClean="0"/>
              <a:t>‹#›</a:t>
            </a:fld>
            <a:endParaRPr kumimoji="1" lang="ja-JP" altLang="en-US"/>
          </a:p>
        </p:txBody>
      </p:sp>
    </p:spTree>
    <p:extLst>
      <p:ext uri="{BB962C8B-B14F-4D97-AF65-F5344CB8AC3E}">
        <p14:creationId xmlns:p14="http://schemas.microsoft.com/office/powerpoint/2010/main" val="1536630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l="8642" t="26819" r="51666" b="31534"/>
          <a:stretch/>
        </p:blipFill>
        <p:spPr>
          <a:xfrm>
            <a:off x="455786" y="291191"/>
            <a:ext cx="5708968" cy="4235380"/>
          </a:xfrm>
          <a:prstGeom prst="rect">
            <a:avLst/>
          </a:prstGeom>
        </p:spPr>
      </p:pic>
      <p:sp>
        <p:nvSpPr>
          <p:cNvPr id="1108" name="テキスト ボックス 3"/>
          <p:cNvSpPr txBox="1"/>
          <p:nvPr/>
        </p:nvSpPr>
        <p:spPr>
          <a:xfrm>
            <a:off x="19500" y="4670"/>
            <a:ext cx="6858000" cy="954107"/>
          </a:xfrm>
          <a:prstGeom prst="rect">
            <a:avLst/>
          </a:prstGeom>
          <a:solidFill>
            <a:schemeClr val="bg1">
              <a:alpha val="50000"/>
            </a:schemeClr>
          </a:solidFill>
          <a:ln>
            <a:noFill/>
          </a:ln>
        </p:spPr>
        <p:txBody>
          <a:bodyPr wrap="square" rtlCol="0" anchor="ctr">
            <a:spAutoFit/>
          </a:bodyPr>
          <a:lstStyle/>
          <a:p>
            <a:pPr algn="ctr"/>
            <a:r>
              <a:rPr kumimoji="1" lang="ja-JP" altLang="en-US" sz="2100" b="1" dirty="0" smtClean="0">
                <a:ln>
                  <a:solidFill>
                    <a:sysClr val="windowText" lastClr="000000"/>
                  </a:solidFill>
                </a:ln>
                <a:solidFill>
                  <a:srgbClr val="FFFF00"/>
                </a:solidFill>
                <a:latin typeface="AR P丸ゴシック体E" panose="020F0900000000000000" pitchFamily="50" charset="-128"/>
                <a:ea typeface="AR P丸ゴシック体E" panose="020F0900000000000000" pitchFamily="50" charset="-128"/>
              </a:rPr>
              <a:t>令和</a:t>
            </a:r>
            <a:r>
              <a:rPr kumimoji="1" lang="en-US" altLang="ja-JP" sz="2100" b="1" dirty="0" smtClean="0">
                <a:ln>
                  <a:solidFill>
                    <a:sysClr val="windowText" lastClr="000000"/>
                  </a:solidFill>
                </a:ln>
                <a:solidFill>
                  <a:srgbClr val="FFFF00"/>
                </a:solidFill>
                <a:latin typeface="AR P丸ゴシック体E" panose="020F0900000000000000" pitchFamily="50" charset="-128"/>
                <a:ea typeface="AR P丸ゴシック体E" panose="020F0900000000000000" pitchFamily="50" charset="-128"/>
              </a:rPr>
              <a:t>6</a:t>
            </a:r>
            <a:r>
              <a:rPr kumimoji="1" lang="ja-JP" altLang="en-US" sz="2100" b="1" dirty="0" smtClean="0">
                <a:ln>
                  <a:solidFill>
                    <a:sysClr val="windowText" lastClr="000000"/>
                  </a:solidFill>
                </a:ln>
                <a:solidFill>
                  <a:srgbClr val="FFFF00"/>
                </a:solidFill>
                <a:latin typeface="AR P丸ゴシック体E" panose="020F0900000000000000" pitchFamily="50" charset="-128"/>
                <a:ea typeface="AR P丸ゴシック体E" panose="020F0900000000000000" pitchFamily="50" charset="-128"/>
              </a:rPr>
              <a:t>年度月形町道の駅オープンに向けた</a:t>
            </a:r>
            <a:endParaRPr kumimoji="1" lang="en-US" altLang="ja-JP" sz="2100" b="1" dirty="0" smtClean="0">
              <a:ln>
                <a:solidFill>
                  <a:sysClr val="windowText" lastClr="000000"/>
                </a:solidFill>
              </a:ln>
              <a:solidFill>
                <a:srgbClr val="FFFF00"/>
              </a:solidFill>
              <a:latin typeface="AR P丸ゴシック体E" panose="020F0900000000000000" pitchFamily="50" charset="-128"/>
              <a:ea typeface="AR P丸ゴシック体E" panose="020F0900000000000000" pitchFamily="50" charset="-128"/>
            </a:endParaRPr>
          </a:p>
          <a:p>
            <a:pPr algn="ctr"/>
            <a:r>
              <a:rPr kumimoji="1" lang="ja-JP" altLang="en-US" sz="2100" b="1" dirty="0" smtClean="0">
                <a:ln>
                  <a:solidFill>
                    <a:sysClr val="windowText" lastClr="000000"/>
                  </a:solidFill>
                </a:ln>
                <a:solidFill>
                  <a:srgbClr val="FFFF00"/>
                </a:solidFill>
                <a:latin typeface="AR P丸ゴシック体E" panose="020F0900000000000000" pitchFamily="50" charset="-128"/>
                <a:ea typeface="AR P丸ゴシック体E" panose="020F0900000000000000" pitchFamily="50" charset="-128"/>
              </a:rPr>
              <a:t>特産品開発を支援します</a:t>
            </a:r>
            <a:endParaRPr kumimoji="1" lang="en-US" altLang="ja-JP" sz="1600" b="1" dirty="0" smtClean="0">
              <a:ln>
                <a:solidFill>
                  <a:sysClr val="windowText" lastClr="000000"/>
                </a:solidFill>
              </a:ln>
              <a:solidFill>
                <a:srgbClr val="FFC000"/>
              </a:solidFill>
              <a:latin typeface="AR P丸ゴシック体E" panose="020F0900000000000000" pitchFamily="50" charset="-128"/>
              <a:ea typeface="AR P丸ゴシック体E" panose="020F0900000000000000" pitchFamily="50" charset="-128"/>
            </a:endParaRPr>
          </a:p>
          <a:p>
            <a:pPr algn="ctr"/>
            <a:r>
              <a:rPr kumimoji="1" lang="ja-JP" altLang="en-US" sz="1400" b="1" dirty="0" smtClean="0">
                <a:ln>
                  <a:solidFill>
                    <a:sysClr val="windowText" lastClr="000000"/>
                  </a:solidFill>
                </a:ln>
                <a:solidFill>
                  <a:srgbClr val="FFFF00"/>
                </a:solidFill>
                <a:latin typeface="AR P丸ゴシック体E" panose="020F0900000000000000" pitchFamily="50" charset="-128"/>
                <a:ea typeface="AR P丸ゴシック体E" panose="020F0900000000000000" pitchFamily="50" charset="-128"/>
              </a:rPr>
              <a:t>～月形町ふるさと特産品開発補助事業～</a:t>
            </a:r>
          </a:p>
        </p:txBody>
      </p:sp>
      <p:sp>
        <p:nvSpPr>
          <p:cNvPr id="1109" name="テキスト ボックス 4"/>
          <p:cNvSpPr txBox="1"/>
          <p:nvPr/>
        </p:nvSpPr>
        <p:spPr>
          <a:xfrm>
            <a:off x="61423" y="958777"/>
            <a:ext cx="6794500" cy="1200329"/>
          </a:xfrm>
          <a:prstGeom prst="rect">
            <a:avLst/>
          </a:prstGeom>
          <a:solidFill>
            <a:schemeClr val="bg1">
              <a:alpha val="50000"/>
            </a:schemeClr>
          </a:solidFill>
        </p:spPr>
        <p:txBody>
          <a:bodyPr wrap="square" rtlCol="0">
            <a:spAutoFit/>
          </a:bodyPr>
          <a:lstStyle/>
          <a:p>
            <a:r>
              <a:rPr lang="ja-JP" altLang="en-US" sz="1400" b="0" dirty="0" smtClean="0">
                <a:ln>
                  <a:solidFill>
                    <a:schemeClr val="tx1"/>
                  </a:solidFill>
                </a:ln>
                <a:solidFill>
                  <a:sysClr val="windowText" lastClr="000000"/>
                </a:solidFill>
                <a:latin typeface="メイリオ"/>
                <a:ea typeface="メイリオ"/>
              </a:rPr>
              <a:t>   </a:t>
            </a:r>
            <a:r>
              <a:rPr lang="ja-JP" altLang="en-US" sz="1600" b="0" dirty="0" smtClean="0">
                <a:ln>
                  <a:solidFill>
                    <a:schemeClr val="tx1"/>
                  </a:solidFill>
                </a:ln>
                <a:solidFill>
                  <a:sysClr val="windowText" lastClr="000000"/>
                </a:solidFill>
                <a:latin typeface="メイリオ"/>
                <a:ea typeface="メイリオ"/>
              </a:rPr>
              <a:t> </a:t>
            </a:r>
            <a:r>
              <a:rPr lang="ja-JP" altLang="en-US" sz="1400" b="0" dirty="0" smtClean="0">
                <a:ln>
                  <a:solidFill>
                    <a:schemeClr val="tx1"/>
                  </a:solidFill>
                </a:ln>
                <a:solidFill>
                  <a:sysClr val="windowText" lastClr="000000"/>
                </a:solidFill>
                <a:latin typeface="メイリオ"/>
                <a:ea typeface="メイリオ"/>
              </a:rPr>
              <a:t>町では、道の駅の令和６年秋オープンに向けて、「道の駅」の魅力向上、町</a:t>
            </a:r>
            <a:r>
              <a:rPr lang="ja-JP" altLang="en-US" sz="1400" b="0" dirty="0">
                <a:ln>
                  <a:solidFill>
                    <a:schemeClr val="tx1"/>
                  </a:solidFill>
                </a:ln>
                <a:solidFill>
                  <a:sysClr val="windowText" lastClr="000000"/>
                </a:solidFill>
                <a:latin typeface="メイリオ"/>
                <a:ea typeface="メイリオ"/>
              </a:rPr>
              <a:t>の優れた地場</a:t>
            </a:r>
            <a:r>
              <a:rPr lang="ja-JP" altLang="en-US" sz="1400" b="0" dirty="0" smtClean="0">
                <a:ln>
                  <a:solidFill>
                    <a:schemeClr val="tx1"/>
                  </a:solidFill>
                </a:ln>
                <a:solidFill>
                  <a:sysClr val="windowText" lastClr="000000"/>
                </a:solidFill>
                <a:latin typeface="メイリオ"/>
                <a:ea typeface="メイリオ"/>
              </a:rPr>
              <a:t>産品の付加価値の向上のため、特産品開発に重点的に支援する</a:t>
            </a:r>
            <a:r>
              <a:rPr lang="ja-JP" altLang="en-US" sz="1400" dirty="0" smtClean="0">
                <a:ln>
                  <a:solidFill>
                    <a:schemeClr val="tx1"/>
                  </a:solidFill>
                </a:ln>
                <a:solidFill>
                  <a:sysClr val="windowText" lastClr="000000"/>
                </a:solidFill>
                <a:latin typeface="メイリオ"/>
                <a:ea typeface="メイリオ"/>
              </a:rPr>
              <a:t>こととし、令和</a:t>
            </a:r>
            <a:r>
              <a:rPr lang="en-US" altLang="ja-JP" sz="1400" dirty="0" smtClean="0">
                <a:ln>
                  <a:solidFill>
                    <a:schemeClr val="tx1"/>
                  </a:solidFill>
                </a:ln>
                <a:solidFill>
                  <a:sysClr val="windowText" lastClr="000000"/>
                </a:solidFill>
                <a:latin typeface="メイリオ"/>
                <a:ea typeface="メイリオ"/>
              </a:rPr>
              <a:t>5</a:t>
            </a:r>
            <a:r>
              <a:rPr lang="ja-JP" altLang="en-US" sz="1400" dirty="0" smtClean="0">
                <a:ln>
                  <a:solidFill>
                    <a:schemeClr val="tx1"/>
                  </a:solidFill>
                </a:ln>
                <a:solidFill>
                  <a:sysClr val="windowText" lastClr="000000"/>
                </a:solidFill>
                <a:latin typeface="メイリオ"/>
                <a:ea typeface="メイリオ"/>
              </a:rPr>
              <a:t>年度に「ふるさと特産品開発事業」を新設し、令和</a:t>
            </a:r>
            <a:r>
              <a:rPr lang="en-US" altLang="ja-JP" sz="1400" dirty="0" smtClean="0">
                <a:ln>
                  <a:solidFill>
                    <a:schemeClr val="tx1"/>
                  </a:solidFill>
                </a:ln>
                <a:solidFill>
                  <a:sysClr val="windowText" lastClr="000000"/>
                </a:solidFill>
                <a:latin typeface="メイリオ"/>
                <a:ea typeface="メイリオ"/>
              </a:rPr>
              <a:t>6</a:t>
            </a:r>
            <a:r>
              <a:rPr lang="ja-JP" altLang="en-US" sz="1400" dirty="0" smtClean="0">
                <a:ln>
                  <a:solidFill>
                    <a:schemeClr val="tx1"/>
                  </a:solidFill>
                </a:ln>
                <a:solidFill>
                  <a:sysClr val="windowText" lastClr="000000"/>
                </a:solidFill>
                <a:latin typeface="メイリオ"/>
                <a:ea typeface="メイリオ"/>
              </a:rPr>
              <a:t>年度も引き続き事業を実施することとしました。</a:t>
            </a:r>
            <a:endParaRPr lang="en-US" altLang="ja-JP" sz="1400" dirty="0" smtClean="0">
              <a:ln>
                <a:solidFill>
                  <a:schemeClr val="tx1"/>
                </a:solidFill>
              </a:ln>
              <a:solidFill>
                <a:sysClr val="windowText" lastClr="000000"/>
              </a:solidFill>
              <a:latin typeface="メイリオ"/>
              <a:ea typeface="メイリオ"/>
            </a:endParaRPr>
          </a:p>
          <a:p>
            <a:r>
              <a:rPr lang="ja-JP" altLang="en-US" sz="1400" dirty="0">
                <a:ln>
                  <a:solidFill>
                    <a:schemeClr val="tx1"/>
                  </a:solidFill>
                </a:ln>
                <a:solidFill>
                  <a:sysClr val="windowText" lastClr="000000"/>
                </a:solidFill>
                <a:latin typeface="メイリオ"/>
                <a:ea typeface="メイリオ"/>
              </a:rPr>
              <a:t>　 </a:t>
            </a:r>
            <a:r>
              <a:rPr lang="ja-JP" altLang="en-US" sz="1400" b="0" dirty="0" smtClean="0">
                <a:ln>
                  <a:solidFill>
                    <a:schemeClr val="tx1"/>
                  </a:solidFill>
                </a:ln>
                <a:solidFill>
                  <a:sysClr val="windowText" lastClr="000000"/>
                </a:solidFill>
                <a:latin typeface="メイリオ"/>
                <a:ea typeface="メイリオ"/>
              </a:rPr>
              <a:t>新たな特産品を開発し、一緒に月形町を盛り上げませんか？</a:t>
            </a:r>
          </a:p>
        </p:txBody>
      </p:sp>
      <p:sp>
        <p:nvSpPr>
          <p:cNvPr id="1113" name="テキスト ボックス 10"/>
          <p:cNvSpPr txBox="1"/>
          <p:nvPr/>
        </p:nvSpPr>
        <p:spPr>
          <a:xfrm>
            <a:off x="83450" y="4108689"/>
            <a:ext cx="6711050" cy="1200329"/>
          </a:xfrm>
          <a:prstGeom prst="rect">
            <a:avLst/>
          </a:prstGeom>
          <a:solidFill>
            <a:schemeClr val="accent5">
              <a:lumMod val="40000"/>
              <a:lumOff val="60000"/>
              <a:alpha val="70000"/>
            </a:schemeClr>
          </a:solidFill>
          <a:ln w="6350">
            <a:solidFill>
              <a:schemeClr val="tx1"/>
            </a:solidFill>
          </a:ln>
        </p:spPr>
        <p:txBody>
          <a:bodyPr wrap="square" rtlCol="0">
            <a:spAutoFit/>
          </a:bodyPr>
          <a:lstStyle/>
          <a:p>
            <a:r>
              <a:rPr lang="en-US" altLang="ja-JP" sz="1200" b="1" dirty="0" smtClean="0"/>
              <a:t>【</a:t>
            </a:r>
            <a:r>
              <a:rPr lang="ja-JP" altLang="en-US" sz="1200" b="1" dirty="0" smtClean="0"/>
              <a:t>補助対象事業</a:t>
            </a:r>
            <a:r>
              <a:rPr lang="en-US" altLang="ja-JP" sz="1200" b="1" dirty="0" smtClean="0"/>
              <a:t>】</a:t>
            </a:r>
          </a:p>
          <a:p>
            <a:r>
              <a:rPr lang="ja-JP" altLang="en-US" sz="1200" b="1" dirty="0" smtClean="0"/>
              <a:t>（１）新たな産品の開発又は商品化に関するものであること。</a:t>
            </a:r>
            <a:endParaRPr lang="en-US" altLang="ja-JP" sz="1200" b="1" dirty="0" smtClean="0"/>
          </a:p>
          <a:p>
            <a:r>
              <a:rPr lang="ja-JP" altLang="en-US" sz="1200" b="1" dirty="0" smtClean="0"/>
              <a:t>（</a:t>
            </a:r>
            <a:r>
              <a:rPr lang="ja-JP" altLang="en-US" sz="1200" b="1" dirty="0"/>
              <a:t>２</a:t>
            </a:r>
            <a:r>
              <a:rPr lang="ja-JP" altLang="en-US" sz="1200" b="1" dirty="0" smtClean="0"/>
              <a:t>）道の駅で販売することを主たる目的とした特産品開発であること。</a:t>
            </a:r>
            <a:endParaRPr lang="en-US" altLang="ja-JP" sz="1200" b="1" dirty="0" smtClean="0"/>
          </a:p>
          <a:p>
            <a:r>
              <a:rPr lang="ja-JP" altLang="en-US" sz="1200" b="1" dirty="0" smtClean="0"/>
              <a:t>（３）開発した商品を納入することに確実性があること。</a:t>
            </a:r>
            <a:endParaRPr lang="en-US" altLang="ja-JP" sz="1200" b="1" dirty="0" smtClean="0"/>
          </a:p>
          <a:p>
            <a:r>
              <a:rPr lang="ja-JP" altLang="en-US" sz="1200" b="1" dirty="0" smtClean="0"/>
              <a:t>（４）販売予定価格及び販売価格が適正であること。</a:t>
            </a:r>
            <a:endParaRPr lang="en-US" altLang="ja-JP" sz="1200" b="1" dirty="0" smtClean="0"/>
          </a:p>
          <a:p>
            <a:r>
              <a:rPr lang="ja-JP" altLang="en-US" sz="1200" b="1" dirty="0" smtClean="0"/>
              <a:t>（５）町の特産品として定着することが期待されるものであること。</a:t>
            </a:r>
            <a:endParaRPr lang="en-US" altLang="ja-JP" sz="1400" b="1" dirty="0" smtClean="0"/>
          </a:p>
        </p:txBody>
      </p:sp>
      <p:sp>
        <p:nvSpPr>
          <p:cNvPr id="1114" name="テキスト ボックス 15"/>
          <p:cNvSpPr txBox="1"/>
          <p:nvPr/>
        </p:nvSpPr>
        <p:spPr>
          <a:xfrm>
            <a:off x="83450" y="2427631"/>
            <a:ext cx="6705684" cy="1569660"/>
          </a:xfrm>
          <a:prstGeom prst="rect">
            <a:avLst/>
          </a:prstGeom>
          <a:solidFill>
            <a:schemeClr val="accent1">
              <a:lumMod val="40000"/>
              <a:lumOff val="60000"/>
              <a:alpha val="45000"/>
            </a:schemeClr>
          </a:solidFill>
          <a:ln w="6350">
            <a:solidFill>
              <a:schemeClr val="tx1"/>
            </a:solidFill>
          </a:ln>
        </p:spPr>
        <p:txBody>
          <a:bodyPr wrap="square" rtlCol="0">
            <a:spAutoFit/>
          </a:bodyPr>
          <a:lstStyle/>
          <a:p>
            <a:r>
              <a:rPr lang="en-US" altLang="ja-JP" sz="1200" b="1" dirty="0" smtClean="0"/>
              <a:t>【</a:t>
            </a:r>
            <a:r>
              <a:rPr lang="ja-JP" altLang="en-US" sz="1200" b="1" dirty="0" smtClean="0"/>
              <a:t>補助対象者</a:t>
            </a:r>
            <a:r>
              <a:rPr lang="en-US" altLang="ja-JP" sz="1200" b="1" dirty="0" smtClean="0"/>
              <a:t>】</a:t>
            </a:r>
          </a:p>
          <a:p>
            <a:r>
              <a:rPr lang="ja-JP" altLang="en-US" sz="1200" b="1" dirty="0" smtClean="0"/>
              <a:t>（１）町内対象者</a:t>
            </a:r>
            <a:r>
              <a:rPr lang="ja-JP" altLang="en-US" sz="1200" b="1" dirty="0"/>
              <a:t>：</a:t>
            </a:r>
            <a:r>
              <a:rPr lang="ja-JP" altLang="en-US" sz="1200" b="1" dirty="0" smtClean="0"/>
              <a:t>町内</a:t>
            </a:r>
            <a:r>
              <a:rPr lang="ja-JP" altLang="en-US" sz="1200" b="1" dirty="0"/>
              <a:t>に住所を有する</a:t>
            </a:r>
            <a:r>
              <a:rPr lang="ja-JP" altLang="en-US" sz="1200" b="1" dirty="0" smtClean="0"/>
              <a:t>個人・</a:t>
            </a:r>
            <a:r>
              <a:rPr lang="ja-JP" altLang="en-US" sz="1200" b="1" dirty="0"/>
              <a:t>法人</a:t>
            </a:r>
            <a:r>
              <a:rPr lang="ja-JP" altLang="en-US" sz="1200" b="1" dirty="0" smtClean="0"/>
              <a:t>・団体</a:t>
            </a:r>
            <a:endParaRPr lang="en-US" altLang="ja-JP" sz="1200" b="1" dirty="0" smtClean="0"/>
          </a:p>
          <a:p>
            <a:r>
              <a:rPr lang="ja-JP" altLang="en-US" sz="1200" b="1" dirty="0" smtClean="0"/>
              <a:t>（２）町外対象者</a:t>
            </a:r>
            <a:r>
              <a:rPr lang="ja-JP" altLang="en-US" sz="1200" b="1" dirty="0"/>
              <a:t>：</a:t>
            </a:r>
            <a:r>
              <a:rPr lang="ja-JP" altLang="en-US" sz="1200" b="1" dirty="0" smtClean="0"/>
              <a:t>道内</a:t>
            </a:r>
            <a:r>
              <a:rPr lang="ja-JP" altLang="en-US" sz="1200" b="1" dirty="0"/>
              <a:t>に本店・営業所・事務所等を</a:t>
            </a:r>
            <a:r>
              <a:rPr lang="ja-JP" altLang="en-US" sz="1200" b="1" dirty="0" smtClean="0"/>
              <a:t>有する法人</a:t>
            </a:r>
            <a:endParaRPr lang="en-US" altLang="ja-JP" sz="1200" b="1" dirty="0" smtClean="0"/>
          </a:p>
          <a:p>
            <a:r>
              <a:rPr lang="en-US" altLang="ja-JP" sz="1200" b="1" dirty="0" smtClean="0"/>
              <a:t>【</a:t>
            </a:r>
            <a:r>
              <a:rPr lang="ja-JP" altLang="en-US" sz="1200" b="1" dirty="0" smtClean="0"/>
              <a:t>補助対象経費</a:t>
            </a:r>
            <a:r>
              <a:rPr lang="en-US" altLang="ja-JP" sz="1200" b="1" dirty="0" smtClean="0"/>
              <a:t>】</a:t>
            </a:r>
            <a:endParaRPr lang="en-US" altLang="ja-JP" sz="1200" b="1" dirty="0"/>
          </a:p>
          <a:p>
            <a:r>
              <a:rPr lang="ja-JP" altLang="en-US" sz="1200" b="1" dirty="0"/>
              <a:t>　</a:t>
            </a:r>
            <a:r>
              <a:rPr lang="ja-JP" altLang="en-US" sz="1200" b="1" dirty="0" smtClean="0"/>
              <a:t>原材料費・技術コンサルタント料・消耗品費・試験分析費・デザイン費等</a:t>
            </a:r>
            <a:endParaRPr lang="ja-JP" altLang="en-US" sz="800" b="1" dirty="0" smtClean="0"/>
          </a:p>
          <a:p>
            <a:r>
              <a:rPr lang="en-US" altLang="ja-JP" sz="1200" b="1" dirty="0" smtClean="0"/>
              <a:t>【</a:t>
            </a:r>
            <a:r>
              <a:rPr lang="ja-JP" altLang="en-US" sz="1200" b="1" dirty="0" smtClean="0"/>
              <a:t>補助金額</a:t>
            </a:r>
            <a:r>
              <a:rPr lang="en-US" altLang="ja-JP" sz="1200" b="1" dirty="0" smtClean="0"/>
              <a:t>】</a:t>
            </a:r>
            <a:endParaRPr lang="en-US" altLang="ja-JP" sz="1200" b="1" dirty="0"/>
          </a:p>
          <a:p>
            <a:r>
              <a:rPr lang="ja-JP" altLang="en-US" sz="1200" b="1" dirty="0" smtClean="0"/>
              <a:t>（１）町内対象者：補助対象</a:t>
            </a:r>
            <a:r>
              <a:rPr lang="ja-JP" altLang="en-US" sz="1200" b="1" dirty="0"/>
              <a:t>経費の１０分の９</a:t>
            </a:r>
            <a:r>
              <a:rPr lang="ja-JP" altLang="en-US" sz="1200" b="1" dirty="0" smtClean="0"/>
              <a:t>以内（上限</a:t>
            </a:r>
            <a:r>
              <a:rPr lang="ja-JP" altLang="en-US" sz="1200" b="1" dirty="0"/>
              <a:t>額</a:t>
            </a:r>
            <a:r>
              <a:rPr lang="ja-JP" altLang="en-US" sz="1200" b="1" dirty="0" smtClean="0"/>
              <a:t>１００万円）</a:t>
            </a:r>
            <a:endParaRPr lang="en-US" altLang="ja-JP" sz="1200" b="1" dirty="0" smtClean="0"/>
          </a:p>
          <a:p>
            <a:r>
              <a:rPr lang="ja-JP" altLang="en-US" sz="1200" b="1" dirty="0" smtClean="0"/>
              <a:t>（２）町外対象者：補助対象経費の２分の１以内（上限額５０万円）</a:t>
            </a:r>
            <a:endParaRPr lang="ja-JP" altLang="en-US" sz="1200" b="1" dirty="0"/>
          </a:p>
        </p:txBody>
      </p:sp>
      <p:sp>
        <p:nvSpPr>
          <p:cNvPr id="1116" name="テキスト ボックス 19"/>
          <p:cNvSpPr txBox="1"/>
          <p:nvPr/>
        </p:nvSpPr>
        <p:spPr>
          <a:xfrm>
            <a:off x="83450" y="5409851"/>
            <a:ext cx="6711050" cy="830997"/>
          </a:xfrm>
          <a:prstGeom prst="rect">
            <a:avLst/>
          </a:prstGeom>
          <a:solidFill>
            <a:schemeClr val="accent5">
              <a:lumMod val="40000"/>
              <a:lumOff val="60000"/>
              <a:alpha val="70000"/>
            </a:schemeClr>
          </a:solidFill>
          <a:ln w="6350">
            <a:solidFill>
              <a:schemeClr val="tx1"/>
            </a:solidFill>
          </a:ln>
        </p:spPr>
        <p:txBody>
          <a:bodyPr wrap="square" rtlCol="0">
            <a:spAutoFit/>
          </a:bodyPr>
          <a:lstStyle/>
          <a:p>
            <a:r>
              <a:rPr lang="en-US" altLang="ja-JP" sz="1200" b="1" dirty="0" smtClean="0"/>
              <a:t>【</a:t>
            </a:r>
            <a:r>
              <a:rPr lang="ja-JP" altLang="en-US" sz="1200" b="1" dirty="0" smtClean="0"/>
              <a:t>受付期間</a:t>
            </a:r>
            <a:r>
              <a:rPr lang="en-US" altLang="ja-JP" sz="1200" b="1" dirty="0" smtClean="0"/>
              <a:t>】</a:t>
            </a:r>
          </a:p>
          <a:p>
            <a:r>
              <a:rPr lang="ja-JP" altLang="en-US" sz="1200" b="1" dirty="0"/>
              <a:t>　</a:t>
            </a:r>
            <a:r>
              <a:rPr lang="ja-JP" altLang="en-US" sz="1200" b="1" dirty="0" smtClean="0"/>
              <a:t>第</a:t>
            </a:r>
            <a:r>
              <a:rPr lang="en-US" altLang="ja-JP" sz="1200" b="1" dirty="0" smtClean="0"/>
              <a:t>1</a:t>
            </a:r>
            <a:r>
              <a:rPr lang="ja-JP" altLang="en-US" sz="1200" b="1" dirty="0" smtClean="0"/>
              <a:t>期：令和６年４月１日（月）から令和６年４月１２日（金）まで</a:t>
            </a:r>
            <a:endParaRPr lang="en-US" altLang="ja-JP" sz="1200" b="1" dirty="0" smtClean="0"/>
          </a:p>
          <a:p>
            <a:r>
              <a:rPr lang="ja-JP" altLang="en-US" sz="1200" b="1" dirty="0"/>
              <a:t>　</a:t>
            </a:r>
            <a:r>
              <a:rPr lang="ja-JP" altLang="en-US" sz="1200" b="1" dirty="0" smtClean="0"/>
              <a:t>第</a:t>
            </a:r>
            <a:r>
              <a:rPr lang="en-US" altLang="ja-JP" sz="1200" b="1" dirty="0"/>
              <a:t>2</a:t>
            </a:r>
            <a:r>
              <a:rPr lang="ja-JP" altLang="en-US" sz="1200" b="1" dirty="0" smtClean="0"/>
              <a:t>期：令和６年９月２日（月）から令和６年９月１</a:t>
            </a:r>
            <a:r>
              <a:rPr lang="ja-JP" altLang="en-US" sz="1200" b="1" dirty="0"/>
              <a:t>３</a:t>
            </a:r>
            <a:r>
              <a:rPr lang="ja-JP" altLang="en-US" sz="1200" b="1" dirty="0" smtClean="0"/>
              <a:t>日（金）まで</a:t>
            </a:r>
            <a:endParaRPr lang="en-US" altLang="ja-JP" sz="1200" b="1" dirty="0" smtClean="0"/>
          </a:p>
          <a:p>
            <a:r>
              <a:rPr lang="ja-JP" altLang="en-US" sz="1200" b="1" dirty="0"/>
              <a:t>　</a:t>
            </a:r>
            <a:r>
              <a:rPr lang="ja-JP" altLang="en-US" sz="1000" b="1" dirty="0" smtClean="0"/>
              <a:t>（第</a:t>
            </a:r>
            <a:r>
              <a:rPr lang="en-US" altLang="ja-JP" sz="1000" b="1" dirty="0" smtClean="0"/>
              <a:t>2</a:t>
            </a:r>
            <a:r>
              <a:rPr lang="ja-JP" altLang="en-US" sz="1000" b="1" dirty="0" smtClean="0"/>
              <a:t>期募集は予算状況による）</a:t>
            </a:r>
            <a:endParaRPr lang="en-US" altLang="ja-JP" sz="1200" b="1" dirty="0" smtClean="0"/>
          </a:p>
        </p:txBody>
      </p:sp>
      <p:sp>
        <p:nvSpPr>
          <p:cNvPr id="1117" name="テキスト ボックス 13"/>
          <p:cNvSpPr txBox="1"/>
          <p:nvPr/>
        </p:nvSpPr>
        <p:spPr>
          <a:xfrm>
            <a:off x="83450" y="6165836"/>
            <a:ext cx="6711050" cy="1015663"/>
          </a:xfrm>
          <a:prstGeom prst="rect">
            <a:avLst/>
          </a:prstGeom>
          <a:solidFill>
            <a:schemeClr val="accent5">
              <a:lumMod val="40000"/>
              <a:lumOff val="60000"/>
              <a:alpha val="70000"/>
            </a:schemeClr>
          </a:solidFill>
          <a:ln w="6350">
            <a:solidFill>
              <a:schemeClr val="tx1"/>
            </a:solidFill>
          </a:ln>
        </p:spPr>
        <p:txBody>
          <a:bodyPr wrap="square" rtlCol="0">
            <a:spAutoFit/>
          </a:bodyPr>
          <a:lstStyle/>
          <a:p>
            <a:r>
              <a:rPr lang="en-US" altLang="ja-JP" sz="1200" b="1" dirty="0" smtClean="0"/>
              <a:t>【</a:t>
            </a:r>
            <a:r>
              <a:rPr lang="ja-JP" altLang="en-US" sz="1200" b="1" dirty="0" smtClean="0"/>
              <a:t>交付決定方法</a:t>
            </a:r>
            <a:r>
              <a:rPr lang="en-US" altLang="ja-JP" sz="1200" b="1" dirty="0" smtClean="0"/>
              <a:t>】</a:t>
            </a:r>
          </a:p>
          <a:p>
            <a:r>
              <a:rPr lang="ja-JP" altLang="en-US" sz="1200" b="1" dirty="0" smtClean="0"/>
              <a:t>（１）担当者による事前審査を行います。</a:t>
            </a:r>
            <a:endParaRPr lang="en-US" altLang="ja-JP" sz="1200" b="1" dirty="0"/>
          </a:p>
          <a:p>
            <a:r>
              <a:rPr lang="ja-JP" altLang="en-US" sz="1200" b="1" dirty="0" smtClean="0"/>
              <a:t>（２）月形町ふるさと活性化運営協議会において、計画書の内容及び補助率の審査を行います。</a:t>
            </a:r>
            <a:endParaRPr lang="en-US" altLang="ja-JP" sz="1200" b="1" dirty="0" smtClean="0"/>
          </a:p>
          <a:p>
            <a:r>
              <a:rPr lang="ja-JP" altLang="en-US" sz="1200" b="1" dirty="0" smtClean="0"/>
              <a:t>　　　なお、協議会委員に対し、申請者より計画書のプレゼンテーションをしていただきます。</a:t>
            </a:r>
          </a:p>
          <a:p>
            <a:r>
              <a:rPr lang="ja-JP" altLang="en-US" sz="1200" b="1" dirty="0" smtClean="0"/>
              <a:t>（３）協議会の審査結果を踏まえて、町長が補助金の交付決定を行います。</a:t>
            </a:r>
            <a:endParaRPr lang="en-US" altLang="ja-JP" sz="1200" b="1" dirty="0"/>
          </a:p>
        </p:txBody>
      </p:sp>
      <p:sp>
        <p:nvSpPr>
          <p:cNvPr id="1118" name="テキスト ボックス 1"/>
          <p:cNvSpPr txBox="1"/>
          <p:nvPr/>
        </p:nvSpPr>
        <p:spPr>
          <a:xfrm>
            <a:off x="2903071" y="9560453"/>
            <a:ext cx="3954929" cy="307777"/>
          </a:xfrm>
          <a:prstGeom prst="rect">
            <a:avLst/>
          </a:prstGeom>
          <a:noFill/>
        </p:spPr>
        <p:txBody>
          <a:bodyPr wrap="none" rtlCol="0">
            <a:spAutoFit/>
          </a:bodyPr>
          <a:lstStyle/>
          <a:p>
            <a:r>
              <a:rPr kumimoji="1" lang="en-US" altLang="ja-JP" sz="1400" b="1" u="sng" dirty="0" smtClean="0"/>
              <a:t>※</a:t>
            </a:r>
            <a:r>
              <a:rPr kumimoji="1" lang="ja-JP" altLang="en-US" sz="1400" b="1" u="sng" dirty="0" smtClean="0"/>
              <a:t>裏面もありますので、必ずご確認ください。</a:t>
            </a:r>
            <a:endParaRPr kumimoji="1" lang="ja-JP" altLang="en-US" sz="1400" b="1" u="sng" dirty="0"/>
          </a:p>
        </p:txBody>
      </p:sp>
      <p:sp>
        <p:nvSpPr>
          <p:cNvPr id="1119" name="テキスト ボックス 14"/>
          <p:cNvSpPr txBox="1"/>
          <p:nvPr/>
        </p:nvSpPr>
        <p:spPr>
          <a:xfrm>
            <a:off x="92975" y="7268048"/>
            <a:ext cx="6711050" cy="1568768"/>
          </a:xfrm>
          <a:prstGeom prst="rect">
            <a:avLst/>
          </a:prstGeom>
          <a:solidFill>
            <a:schemeClr val="accent5">
              <a:lumMod val="40000"/>
              <a:lumOff val="60000"/>
              <a:alpha val="70000"/>
            </a:schemeClr>
          </a:solidFill>
          <a:ln w="6350">
            <a:solidFill>
              <a:schemeClr val="tx1"/>
            </a:solidFill>
          </a:ln>
        </p:spPr>
        <p:txBody>
          <a:bodyPr wrap="square" rtlCol="0">
            <a:spAutoFit/>
          </a:bodyPr>
          <a:lstStyle/>
          <a:p>
            <a:r>
              <a:rPr lang="en-US" altLang="ja-JP" sz="1200" b="1" dirty="0" smtClean="0"/>
              <a:t>【</a:t>
            </a:r>
            <a:r>
              <a:rPr lang="ja-JP" altLang="en-US" sz="1200" b="1" dirty="0"/>
              <a:t>補助</a:t>
            </a:r>
            <a:r>
              <a:rPr lang="ja-JP" altLang="en-US" sz="1200" b="1" dirty="0" smtClean="0"/>
              <a:t>金交付の流れ</a:t>
            </a:r>
            <a:r>
              <a:rPr lang="en-US" altLang="ja-JP" sz="1200" b="1" dirty="0" smtClean="0"/>
              <a:t>】</a:t>
            </a:r>
          </a:p>
          <a:p>
            <a:endParaRPr lang="en-US" altLang="ja-JP" sz="1200" b="1" dirty="0" smtClean="0"/>
          </a:p>
          <a:p>
            <a:endParaRPr lang="en-US" altLang="ja-JP" sz="1200" b="1" dirty="0"/>
          </a:p>
          <a:p>
            <a:endParaRPr lang="en-US" altLang="ja-JP" sz="1200" b="1" dirty="0" smtClean="0"/>
          </a:p>
          <a:p>
            <a:endParaRPr lang="en-US" altLang="ja-JP" sz="1200" b="1" dirty="0"/>
          </a:p>
          <a:p>
            <a:endParaRPr lang="en-US" altLang="ja-JP" sz="1200" b="1" dirty="0" smtClean="0"/>
          </a:p>
          <a:p>
            <a:endParaRPr lang="en-US" altLang="ja-JP" sz="1200" b="1" dirty="0"/>
          </a:p>
          <a:p>
            <a:endParaRPr lang="en-US" altLang="ja-JP" sz="1200" b="1" dirty="0" smtClean="0"/>
          </a:p>
        </p:txBody>
      </p:sp>
      <p:sp>
        <p:nvSpPr>
          <p:cNvPr id="1120" name="角丸四角形 9"/>
          <p:cNvSpPr/>
          <p:nvPr/>
        </p:nvSpPr>
        <p:spPr>
          <a:xfrm>
            <a:off x="98701" y="7800333"/>
            <a:ext cx="1007744" cy="8099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事前審査</a:t>
            </a:r>
            <a:endParaRPr kumimoji="1" lang="ja-JP" altLang="en-US" sz="1050" b="1" dirty="0">
              <a:solidFill>
                <a:schemeClr val="tx1"/>
              </a:solidFill>
            </a:endParaRPr>
          </a:p>
        </p:txBody>
      </p:sp>
      <p:sp>
        <p:nvSpPr>
          <p:cNvPr id="1121" name="角丸四角形 18"/>
          <p:cNvSpPr/>
          <p:nvPr/>
        </p:nvSpPr>
        <p:spPr>
          <a:xfrm>
            <a:off x="1036103" y="7800332"/>
            <a:ext cx="1007744" cy="8099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協議会審査</a:t>
            </a:r>
            <a:endParaRPr kumimoji="1" lang="en-US" altLang="ja-JP" sz="1050" b="1" dirty="0" smtClean="0">
              <a:solidFill>
                <a:schemeClr val="tx1"/>
              </a:solidFill>
            </a:endParaRPr>
          </a:p>
          <a:p>
            <a:pPr algn="ctr"/>
            <a:r>
              <a:rPr kumimoji="1" lang="ja-JP" altLang="en-US" sz="1050" b="1" dirty="0" smtClean="0">
                <a:solidFill>
                  <a:schemeClr val="tx1"/>
                </a:solidFill>
              </a:rPr>
              <a:t>及び</a:t>
            </a:r>
          </a:p>
          <a:p>
            <a:pPr algn="ctr"/>
            <a:r>
              <a:rPr kumimoji="1" lang="ja-JP" altLang="en-US" sz="1050" b="1" dirty="0">
                <a:solidFill>
                  <a:schemeClr val="tx1"/>
                </a:solidFill>
              </a:rPr>
              <a:t>ﾌﾟﾚｾﾞﾝﾃｰｼｮﾝ</a:t>
            </a:r>
          </a:p>
        </p:txBody>
      </p:sp>
      <p:sp>
        <p:nvSpPr>
          <p:cNvPr id="1122" name="角丸四角形 21"/>
          <p:cNvSpPr/>
          <p:nvPr/>
        </p:nvSpPr>
        <p:spPr>
          <a:xfrm>
            <a:off x="1950501" y="7798845"/>
            <a:ext cx="1151375" cy="8099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rPr>
              <a:t>交付・不交付決定通知</a:t>
            </a:r>
            <a:endParaRPr kumimoji="1" lang="ja-JP" altLang="en-US" sz="1050" b="1" dirty="0">
              <a:solidFill>
                <a:schemeClr val="tx1"/>
              </a:solidFill>
            </a:endParaRPr>
          </a:p>
        </p:txBody>
      </p:sp>
      <p:sp>
        <p:nvSpPr>
          <p:cNvPr id="1123" name="角丸四角形 23"/>
          <p:cNvSpPr/>
          <p:nvPr/>
        </p:nvSpPr>
        <p:spPr>
          <a:xfrm>
            <a:off x="2974668" y="7809098"/>
            <a:ext cx="1007744" cy="8099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rPr>
              <a:t>事業</a:t>
            </a:r>
            <a:r>
              <a:rPr lang="ja-JP" altLang="en-US" sz="1050" b="1" dirty="0" smtClean="0">
                <a:solidFill>
                  <a:schemeClr val="tx1"/>
                </a:solidFill>
              </a:rPr>
              <a:t>実施</a:t>
            </a:r>
            <a:endParaRPr lang="en-US" altLang="ja-JP" sz="1050" b="1" dirty="0" smtClean="0">
              <a:solidFill>
                <a:schemeClr val="tx1"/>
              </a:solidFill>
            </a:endParaRPr>
          </a:p>
          <a:p>
            <a:pPr algn="ctr"/>
            <a:endParaRPr kumimoji="1" lang="en-US" altLang="ja-JP" sz="1050" b="1" dirty="0">
              <a:solidFill>
                <a:schemeClr val="tx1"/>
              </a:solidFill>
            </a:endParaRPr>
          </a:p>
          <a:p>
            <a:pPr algn="ctr"/>
            <a:r>
              <a:rPr lang="en-US" altLang="ja-JP" sz="1050" b="1" dirty="0" smtClean="0">
                <a:solidFill>
                  <a:schemeClr val="tx1"/>
                </a:solidFill>
              </a:rPr>
              <a:t>(</a:t>
            </a:r>
            <a:r>
              <a:rPr lang="ja-JP" altLang="en-US" sz="1050" b="1" dirty="0" smtClean="0">
                <a:solidFill>
                  <a:schemeClr val="tx1"/>
                </a:solidFill>
              </a:rPr>
              <a:t>中間報告</a:t>
            </a:r>
            <a:r>
              <a:rPr lang="en-US" altLang="ja-JP" sz="1050" b="1" dirty="0" smtClean="0">
                <a:solidFill>
                  <a:schemeClr val="tx1"/>
                </a:solidFill>
              </a:rPr>
              <a:t>)</a:t>
            </a:r>
          </a:p>
        </p:txBody>
      </p:sp>
      <p:sp>
        <p:nvSpPr>
          <p:cNvPr id="1124" name="角丸四角形 25"/>
          <p:cNvSpPr/>
          <p:nvPr/>
        </p:nvSpPr>
        <p:spPr>
          <a:xfrm>
            <a:off x="3893109" y="7817743"/>
            <a:ext cx="1007744" cy="8099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実績報告</a:t>
            </a:r>
            <a:endParaRPr kumimoji="1" lang="ja-JP" altLang="en-US" sz="1050" b="1" dirty="0">
              <a:solidFill>
                <a:schemeClr val="tx1"/>
              </a:solidFill>
            </a:endParaRPr>
          </a:p>
        </p:txBody>
      </p:sp>
      <p:sp>
        <p:nvSpPr>
          <p:cNvPr id="1125" name="角丸四角形 27"/>
          <p:cNvSpPr/>
          <p:nvPr/>
        </p:nvSpPr>
        <p:spPr>
          <a:xfrm>
            <a:off x="4850940" y="7809099"/>
            <a:ext cx="1007744" cy="8099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rPr>
              <a:t>補助金額</a:t>
            </a:r>
            <a:endParaRPr lang="en-US" altLang="ja-JP" sz="1050" b="1" dirty="0" smtClean="0">
              <a:solidFill>
                <a:schemeClr val="tx1"/>
              </a:solidFill>
            </a:endParaRPr>
          </a:p>
          <a:p>
            <a:pPr algn="ctr"/>
            <a:r>
              <a:rPr kumimoji="1" lang="ja-JP" altLang="en-US" sz="1050" b="1" dirty="0" smtClean="0">
                <a:solidFill>
                  <a:schemeClr val="tx1"/>
                </a:solidFill>
              </a:rPr>
              <a:t>確定</a:t>
            </a:r>
            <a:endParaRPr kumimoji="1" lang="ja-JP" altLang="en-US" sz="1050" b="1" dirty="0">
              <a:solidFill>
                <a:schemeClr val="tx1"/>
              </a:solidFill>
            </a:endParaRPr>
          </a:p>
        </p:txBody>
      </p:sp>
      <p:sp>
        <p:nvSpPr>
          <p:cNvPr id="1126" name="右矢印 2"/>
          <p:cNvSpPr/>
          <p:nvPr/>
        </p:nvSpPr>
        <p:spPr>
          <a:xfrm>
            <a:off x="117094" y="7519953"/>
            <a:ext cx="6683159" cy="278892"/>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7" name="角丸四角形 30"/>
          <p:cNvSpPr/>
          <p:nvPr/>
        </p:nvSpPr>
        <p:spPr>
          <a:xfrm>
            <a:off x="5781389" y="7798845"/>
            <a:ext cx="1007744" cy="80991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smtClean="0">
                <a:solidFill>
                  <a:schemeClr val="tx1"/>
                </a:solidFill>
              </a:rPr>
              <a:t>補助金</a:t>
            </a:r>
            <a:endParaRPr lang="en-US" altLang="ja-JP" sz="1050" b="1" dirty="0" smtClean="0">
              <a:solidFill>
                <a:schemeClr val="tx1"/>
              </a:solidFill>
            </a:endParaRPr>
          </a:p>
          <a:p>
            <a:pPr algn="ctr"/>
            <a:r>
              <a:rPr lang="ja-JP" altLang="en-US" sz="1050" b="1" dirty="0">
                <a:solidFill>
                  <a:schemeClr val="tx1"/>
                </a:solidFill>
              </a:rPr>
              <a:t>交付</a:t>
            </a:r>
            <a:endParaRPr lang="en-US" altLang="ja-JP" sz="1050" b="1" dirty="0" smtClean="0">
              <a:solidFill>
                <a:schemeClr val="tx1"/>
              </a:solidFill>
            </a:endParaRPr>
          </a:p>
        </p:txBody>
      </p:sp>
      <p:sp>
        <p:nvSpPr>
          <p:cNvPr id="1128" name="テキスト ボックス 32"/>
          <p:cNvSpPr txBox="1"/>
          <p:nvPr/>
        </p:nvSpPr>
        <p:spPr>
          <a:xfrm>
            <a:off x="92975" y="8914122"/>
            <a:ext cx="6711050" cy="646331"/>
          </a:xfrm>
          <a:prstGeom prst="rect">
            <a:avLst/>
          </a:prstGeom>
          <a:solidFill>
            <a:schemeClr val="accent5">
              <a:lumMod val="40000"/>
              <a:lumOff val="60000"/>
              <a:alpha val="70000"/>
            </a:schemeClr>
          </a:solidFill>
          <a:ln w="6350">
            <a:solidFill>
              <a:schemeClr val="tx1"/>
            </a:solidFill>
          </a:ln>
        </p:spPr>
        <p:txBody>
          <a:bodyPr wrap="square" rtlCol="0">
            <a:spAutoFit/>
          </a:bodyPr>
          <a:lstStyle/>
          <a:p>
            <a:r>
              <a:rPr lang="en-US" altLang="ja-JP" sz="1200" b="1" dirty="0" smtClean="0"/>
              <a:t>【</a:t>
            </a:r>
            <a:r>
              <a:rPr lang="ja-JP" altLang="en-US" sz="1200" b="1" dirty="0" smtClean="0"/>
              <a:t>申請書類</a:t>
            </a:r>
            <a:r>
              <a:rPr lang="en-US" altLang="ja-JP" sz="1200" b="1" dirty="0" smtClean="0"/>
              <a:t>】</a:t>
            </a:r>
          </a:p>
          <a:p>
            <a:r>
              <a:rPr lang="ja-JP" altLang="en-US" sz="1200" b="1" dirty="0" smtClean="0"/>
              <a:t>　申請書の様式は、月形町ホームページからダウンロードすることができます。</a:t>
            </a:r>
            <a:endParaRPr lang="en-US" altLang="ja-JP" sz="1200" b="1" dirty="0"/>
          </a:p>
          <a:p>
            <a:r>
              <a:rPr lang="ja-JP" altLang="en-US" sz="1200" b="1" dirty="0" smtClean="0"/>
              <a:t>　</a:t>
            </a:r>
            <a:r>
              <a:rPr lang="en-US" altLang="ja-JP" sz="1200" b="1" dirty="0" smtClean="0">
                <a:latin typeface="+mn-ea"/>
              </a:rPr>
              <a:t>URL </a:t>
            </a:r>
            <a:r>
              <a:rPr lang="ja-JP" altLang="en-US" sz="1200" b="1" dirty="0" smtClean="0">
                <a:latin typeface="+mn-ea"/>
              </a:rPr>
              <a:t>： </a:t>
            </a:r>
            <a:r>
              <a:rPr lang="en-US" altLang="ja-JP" sz="1200" b="1" dirty="0">
                <a:latin typeface="+mn-ea"/>
              </a:rPr>
              <a:t>http://www.town.tsukigata.hokkaido.jp/7569.htm</a:t>
            </a:r>
            <a:endParaRPr lang="en-US" altLang="ja-JP" sz="1200" b="1" dirty="0" smtClean="0">
              <a:latin typeface="+mn-ea"/>
            </a:endParaRPr>
          </a:p>
        </p:txBody>
      </p:sp>
      <p:pic>
        <p:nvPicPr>
          <p:cNvPr id="1130" name="図 44"/>
          <p:cNvPicPr>
            <a:picLocks noChangeAspect="1"/>
          </p:cNvPicPr>
          <p:nvPr/>
        </p:nvPicPr>
        <p:blipFill>
          <a:blip r:embed="rId3"/>
          <a:stretch>
            <a:fillRect/>
          </a:stretch>
        </p:blipFill>
        <p:spPr>
          <a:xfrm>
            <a:off x="5689363" y="4177623"/>
            <a:ext cx="1013636" cy="1078336"/>
          </a:xfrm>
          <a:prstGeom prst="rect">
            <a:avLst/>
          </a:prstGeom>
        </p:spPr>
      </p:pic>
      <p:sp>
        <p:nvSpPr>
          <p:cNvPr id="1131" name="角丸四角形 11"/>
          <p:cNvSpPr/>
          <p:nvPr/>
        </p:nvSpPr>
        <p:spPr>
          <a:xfrm>
            <a:off x="380302" y="7633755"/>
            <a:ext cx="412300" cy="322311"/>
          </a:xfrm>
          <a:prstGeom prst="roundRect">
            <a:avLst/>
          </a:prstGeom>
          <a:solidFill>
            <a:srgbClr val="FFFFB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ysClr val="windowText" lastClr="000000"/>
                </a:solidFill>
              </a:rPr>
              <a:t>①</a:t>
            </a:r>
            <a:endParaRPr kumimoji="1" lang="ja-JP" altLang="en-US" sz="1200" b="1" dirty="0">
              <a:solidFill>
                <a:sysClr val="windowText" lastClr="000000"/>
              </a:solidFill>
            </a:endParaRPr>
          </a:p>
        </p:txBody>
      </p:sp>
      <p:sp>
        <p:nvSpPr>
          <p:cNvPr id="1132" name="角丸四角形 20"/>
          <p:cNvSpPr/>
          <p:nvPr/>
        </p:nvSpPr>
        <p:spPr>
          <a:xfrm>
            <a:off x="1348692" y="7633755"/>
            <a:ext cx="412300" cy="322311"/>
          </a:xfrm>
          <a:prstGeom prst="roundRect">
            <a:avLst/>
          </a:prstGeom>
          <a:solidFill>
            <a:srgbClr val="FFFFB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ysClr val="windowText" lastClr="000000"/>
                </a:solidFill>
              </a:rPr>
              <a:t>②</a:t>
            </a:r>
            <a:endParaRPr kumimoji="1" lang="ja-JP" altLang="en-US" sz="1200" b="1" dirty="0">
              <a:solidFill>
                <a:sysClr val="windowText" lastClr="000000"/>
              </a:solidFill>
            </a:endParaRPr>
          </a:p>
        </p:txBody>
      </p:sp>
      <p:sp>
        <p:nvSpPr>
          <p:cNvPr id="1133" name="角丸四角形 22"/>
          <p:cNvSpPr/>
          <p:nvPr/>
        </p:nvSpPr>
        <p:spPr>
          <a:xfrm>
            <a:off x="2300904" y="7633755"/>
            <a:ext cx="412300" cy="322311"/>
          </a:xfrm>
          <a:prstGeom prst="roundRect">
            <a:avLst/>
          </a:prstGeom>
          <a:solidFill>
            <a:srgbClr val="FFFFB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ysClr val="windowText" lastClr="000000"/>
                </a:solidFill>
              </a:rPr>
              <a:t>③</a:t>
            </a:r>
            <a:endParaRPr kumimoji="1" lang="ja-JP" altLang="en-US" sz="1200" b="1" dirty="0">
              <a:solidFill>
                <a:sysClr val="windowText" lastClr="000000"/>
              </a:solidFill>
            </a:endParaRPr>
          </a:p>
        </p:txBody>
      </p:sp>
      <p:sp>
        <p:nvSpPr>
          <p:cNvPr id="1134" name="角丸四角形 24"/>
          <p:cNvSpPr/>
          <p:nvPr/>
        </p:nvSpPr>
        <p:spPr>
          <a:xfrm>
            <a:off x="3265463" y="7632106"/>
            <a:ext cx="412300" cy="322311"/>
          </a:xfrm>
          <a:prstGeom prst="roundRect">
            <a:avLst/>
          </a:prstGeom>
          <a:solidFill>
            <a:srgbClr val="FFFFB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ysClr val="windowText" lastClr="000000"/>
                </a:solidFill>
              </a:rPr>
              <a:t>④</a:t>
            </a:r>
            <a:endParaRPr kumimoji="1" lang="ja-JP" altLang="en-US" sz="1200" b="1" dirty="0">
              <a:solidFill>
                <a:sysClr val="windowText" lastClr="000000"/>
              </a:solidFill>
            </a:endParaRPr>
          </a:p>
        </p:txBody>
      </p:sp>
      <p:sp>
        <p:nvSpPr>
          <p:cNvPr id="1135" name="角丸四角形 26"/>
          <p:cNvSpPr/>
          <p:nvPr/>
        </p:nvSpPr>
        <p:spPr>
          <a:xfrm>
            <a:off x="4204703" y="7632106"/>
            <a:ext cx="412300" cy="322311"/>
          </a:xfrm>
          <a:prstGeom prst="roundRect">
            <a:avLst/>
          </a:prstGeom>
          <a:solidFill>
            <a:srgbClr val="FFFFB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ysClr val="windowText" lastClr="000000"/>
                </a:solidFill>
              </a:rPr>
              <a:t>⑤</a:t>
            </a:r>
            <a:endParaRPr kumimoji="1" lang="ja-JP" altLang="en-US" sz="1200" b="1" dirty="0">
              <a:solidFill>
                <a:sysClr val="windowText" lastClr="000000"/>
              </a:solidFill>
            </a:endParaRPr>
          </a:p>
        </p:txBody>
      </p:sp>
      <p:sp>
        <p:nvSpPr>
          <p:cNvPr id="1136" name="角丸四角形 29"/>
          <p:cNvSpPr/>
          <p:nvPr/>
        </p:nvSpPr>
        <p:spPr>
          <a:xfrm>
            <a:off x="5162193" y="7632106"/>
            <a:ext cx="412300" cy="322311"/>
          </a:xfrm>
          <a:prstGeom prst="roundRect">
            <a:avLst/>
          </a:prstGeom>
          <a:solidFill>
            <a:srgbClr val="FFFFB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ysClr val="windowText" lastClr="000000"/>
                </a:solidFill>
              </a:rPr>
              <a:t>⑥</a:t>
            </a:r>
            <a:endParaRPr kumimoji="1" lang="ja-JP" altLang="en-US" sz="1200" b="1" dirty="0">
              <a:solidFill>
                <a:sysClr val="windowText" lastClr="000000"/>
              </a:solidFill>
            </a:endParaRPr>
          </a:p>
        </p:txBody>
      </p:sp>
      <p:sp>
        <p:nvSpPr>
          <p:cNvPr id="1137" name="角丸四角形 31"/>
          <p:cNvSpPr/>
          <p:nvPr/>
        </p:nvSpPr>
        <p:spPr>
          <a:xfrm>
            <a:off x="6091406" y="7632106"/>
            <a:ext cx="412300" cy="322311"/>
          </a:xfrm>
          <a:prstGeom prst="roundRect">
            <a:avLst/>
          </a:prstGeom>
          <a:solidFill>
            <a:srgbClr val="FFFFB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ysClr val="windowText" lastClr="000000"/>
                </a:solidFill>
              </a:rPr>
              <a:t>⑦</a:t>
            </a:r>
            <a:endParaRPr kumimoji="1" lang="ja-JP" altLang="en-US" sz="1200" b="1" dirty="0">
              <a:solidFill>
                <a:sysClr val="windowText" lastClr="000000"/>
              </a:solidFill>
            </a:endParaRPr>
          </a:p>
        </p:txBody>
      </p:sp>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1556" y="8942940"/>
            <a:ext cx="612000" cy="612000"/>
          </a:xfrm>
          <a:prstGeom prst="rect">
            <a:avLst/>
          </a:prstGeom>
        </p:spPr>
      </p:pic>
    </p:spTree>
    <p:extLst>
      <p:ext uri="{BB962C8B-B14F-4D97-AF65-F5344CB8AC3E}">
        <p14:creationId xmlns:p14="http://schemas.microsoft.com/office/powerpoint/2010/main" val="1104006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0" name="テキスト ボックス 16"/>
          <p:cNvSpPr txBox="1"/>
          <p:nvPr/>
        </p:nvSpPr>
        <p:spPr>
          <a:xfrm>
            <a:off x="220318" y="8859321"/>
            <a:ext cx="6443327" cy="830104"/>
          </a:xfrm>
          <a:prstGeom prst="rect">
            <a:avLst/>
          </a:prstGeom>
          <a:solidFill>
            <a:schemeClr val="bg1">
              <a:alpha val="70000"/>
            </a:schemeClr>
          </a:solidFill>
          <a:ln w="6350">
            <a:solidFill>
              <a:schemeClr val="tx1"/>
            </a:solidFill>
          </a:ln>
        </p:spPr>
        <p:txBody>
          <a:bodyPr wrap="square" rtlCol="0">
            <a:spAutoFit/>
          </a:bodyPr>
          <a:lstStyle/>
          <a:p>
            <a:r>
              <a:rPr lang="en-US" altLang="ja-JP" sz="1200" b="1" spc="-130" dirty="0" smtClean="0"/>
              <a:t>　【</a:t>
            </a:r>
            <a:r>
              <a:rPr lang="ja-JP" altLang="en-US" sz="1200" b="1" spc="-130" dirty="0" smtClean="0"/>
              <a:t>申込み</a:t>
            </a:r>
            <a:r>
              <a:rPr lang="ja-JP" altLang="en-US" sz="1200" b="1" spc="-130" dirty="0"/>
              <a:t>・</a:t>
            </a:r>
            <a:r>
              <a:rPr lang="ja-JP" altLang="en-US" sz="1200" b="1" spc="-130" dirty="0" smtClean="0"/>
              <a:t>問い合わせ先</a:t>
            </a:r>
            <a:r>
              <a:rPr lang="en-US" altLang="ja-JP" sz="1200" b="1" spc="-130" dirty="0" smtClean="0"/>
              <a:t>】</a:t>
            </a:r>
            <a:r>
              <a:rPr lang="ja-JP" altLang="en-US" sz="1200" b="1" spc="-120" dirty="0" smtClean="0"/>
              <a:t> </a:t>
            </a:r>
            <a:endParaRPr lang="en-US" altLang="ja-JP" sz="1200" b="1" dirty="0" smtClean="0"/>
          </a:p>
          <a:p>
            <a:r>
              <a:rPr lang="ja-JP" altLang="en-US" sz="1200" b="1" dirty="0"/>
              <a:t>　　</a:t>
            </a:r>
            <a:r>
              <a:rPr lang="ja-JP" altLang="en-US" sz="1200" b="1" dirty="0" smtClean="0"/>
              <a:t>〒０６１－０５９２　樺戸郡月形町１２１９番地　</a:t>
            </a:r>
            <a:endParaRPr lang="en-US" altLang="ja-JP" sz="1200" b="1" dirty="0" smtClean="0"/>
          </a:p>
          <a:p>
            <a:r>
              <a:rPr lang="ja-JP" altLang="en-US" sz="1200" b="1" dirty="0" smtClean="0"/>
              <a:t>　　担 　当：月形町</a:t>
            </a:r>
            <a:r>
              <a:rPr lang="ja-JP" altLang="en-US" sz="1200" b="1" dirty="0"/>
              <a:t>役場企画振興課地域</a:t>
            </a:r>
            <a:r>
              <a:rPr lang="ja-JP" altLang="en-US" sz="1200" b="1" dirty="0" smtClean="0"/>
              <a:t>振興係　☎：０１２６－５３－２３２５（直通）</a:t>
            </a:r>
            <a:endParaRPr lang="en-US" altLang="ja-JP" sz="1200" b="1" dirty="0"/>
          </a:p>
          <a:p>
            <a:r>
              <a:rPr lang="en-US" altLang="ja-JP" sz="1200" b="1" dirty="0" smtClean="0"/>
              <a:t>    　 </a:t>
            </a:r>
            <a:r>
              <a:rPr lang="en-US" altLang="ja-JP" sz="1200" b="1" dirty="0" smtClean="0">
                <a:latin typeface="+mn-ea"/>
              </a:rPr>
              <a:t>E-mail : chiikishinko@town.tsukigata.hokkaido.jp</a:t>
            </a:r>
            <a:endParaRPr lang="en-US" altLang="ja-JP" sz="1200" b="1" dirty="0">
              <a:latin typeface="+mn-ea"/>
            </a:endParaRPr>
          </a:p>
        </p:txBody>
      </p:sp>
      <p:pic>
        <p:nvPicPr>
          <p:cNvPr id="1141" name="Picture 8" descr="ベルデ背景なし"/>
          <p:cNvPicPr/>
          <p:nvPr/>
        </p:nvPicPr>
        <p:blipFill>
          <a:blip r:embed="rId2"/>
          <a:stretch>
            <a:fillRect/>
          </a:stretch>
        </p:blipFill>
        <p:spPr>
          <a:xfrm>
            <a:off x="5713553" y="7223861"/>
            <a:ext cx="1001026" cy="1586907"/>
          </a:xfrm>
          <a:prstGeom prst="rect">
            <a:avLst/>
          </a:prstGeom>
          <a:noFill/>
        </p:spPr>
      </p:pic>
      <p:sp>
        <p:nvSpPr>
          <p:cNvPr id="1142" name="四角形吹き出し 1"/>
          <p:cNvSpPr/>
          <p:nvPr/>
        </p:nvSpPr>
        <p:spPr>
          <a:xfrm>
            <a:off x="220318" y="7125485"/>
            <a:ext cx="5194907" cy="1608809"/>
          </a:xfrm>
          <a:prstGeom prst="wedgeRectCallout">
            <a:avLst>
              <a:gd name="adj1" fmla="val 57722"/>
              <a:gd name="adj2" fmla="val 12827"/>
            </a:avLst>
          </a:prstGeom>
          <a:solidFill>
            <a:schemeClr val="bg1">
              <a:alpha val="73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rgbClr val="00B050"/>
                </a:solidFill>
                <a:latin typeface="+mn-ea"/>
              </a:rPr>
              <a:t>　</a:t>
            </a:r>
            <a:r>
              <a:rPr kumimoji="1" lang="ja-JP" altLang="en-US" sz="1400" b="1" u="wavy" dirty="0" smtClean="0">
                <a:solidFill>
                  <a:srgbClr val="00B050"/>
                </a:solidFill>
                <a:latin typeface="+mn-ea"/>
              </a:rPr>
              <a:t>令和６年、月形町の新たな一歩となる「道の駅」の登録を、</a:t>
            </a:r>
          </a:p>
          <a:p>
            <a:r>
              <a:rPr kumimoji="1" lang="ja-JP" altLang="en-US" sz="1400" b="1" u="wavy" dirty="0" smtClean="0">
                <a:solidFill>
                  <a:srgbClr val="00B050"/>
                </a:solidFill>
                <a:latin typeface="+mn-ea"/>
              </a:rPr>
              <a:t>どうぞ、この機会に一緒に盛り上げましょう！</a:t>
            </a:r>
          </a:p>
          <a:p>
            <a:r>
              <a:rPr kumimoji="1" lang="ja-JP" altLang="en-US" sz="1400" b="1" dirty="0" smtClean="0">
                <a:solidFill>
                  <a:srgbClr val="00B050"/>
                </a:solidFill>
                <a:latin typeface="+mn-ea"/>
              </a:rPr>
              <a:t>　なお、申請には、事前審査がありますので、申請の前に事業内容・事業計画等を担当へご相談</a:t>
            </a:r>
            <a:r>
              <a:rPr lang="ja-JP" altLang="en-US" sz="1400" b="1" dirty="0" smtClean="0">
                <a:solidFill>
                  <a:srgbClr val="00B050"/>
                </a:solidFill>
                <a:latin typeface="+mn-ea"/>
              </a:rPr>
              <a:t>ください。</a:t>
            </a:r>
            <a:endParaRPr lang="en-US" altLang="ja-JP" sz="1400" b="1" dirty="0" smtClean="0">
              <a:solidFill>
                <a:srgbClr val="00B050"/>
              </a:solidFill>
              <a:latin typeface="+mn-ea"/>
            </a:endParaRPr>
          </a:p>
          <a:p>
            <a:r>
              <a:rPr kumimoji="1" lang="ja-JP" altLang="en-US" sz="1400" b="1" dirty="0" smtClean="0">
                <a:solidFill>
                  <a:srgbClr val="00B050"/>
                </a:solidFill>
                <a:latin typeface="+mn-ea"/>
              </a:rPr>
              <a:t>　また、制度に関しての詳しい内容・申請方法については、お気軽にお問合せください。</a:t>
            </a:r>
          </a:p>
        </p:txBody>
      </p:sp>
      <p:sp>
        <p:nvSpPr>
          <p:cNvPr id="1143" name="テキスト ボックス 20"/>
          <p:cNvSpPr txBox="1"/>
          <p:nvPr/>
        </p:nvSpPr>
        <p:spPr>
          <a:xfrm>
            <a:off x="116601" y="361656"/>
            <a:ext cx="2185214" cy="276999"/>
          </a:xfrm>
          <a:prstGeom prst="rect">
            <a:avLst/>
          </a:prstGeom>
          <a:noFill/>
        </p:spPr>
        <p:txBody>
          <a:bodyPr wrap="none" rtlCol="0">
            <a:spAutoFit/>
          </a:bodyPr>
          <a:lstStyle/>
          <a:p>
            <a:r>
              <a:rPr lang="en-US" altLang="ja-JP" sz="1200" b="1" dirty="0" smtClean="0"/>
              <a:t>【</a:t>
            </a:r>
            <a:r>
              <a:rPr lang="ja-JP" altLang="en-US" sz="1200" b="1" dirty="0" smtClean="0"/>
              <a:t>補助対象経費に係る区分</a:t>
            </a:r>
            <a:r>
              <a:rPr lang="en-US" altLang="ja-JP" sz="1200" b="1" dirty="0" smtClean="0"/>
              <a:t>】</a:t>
            </a:r>
            <a:endParaRPr kumimoji="1" lang="ja-JP" altLang="en-US" sz="1200" b="1" dirty="0"/>
          </a:p>
        </p:txBody>
      </p:sp>
      <p:graphicFrame>
        <p:nvGraphicFramePr>
          <p:cNvPr id="1144" name="表 9"/>
          <p:cNvGraphicFramePr>
            <a:graphicFrameLocks noGrp="1"/>
          </p:cNvGraphicFramePr>
          <p:nvPr>
            <p:extLst>
              <p:ext uri="{D42A27DB-BD31-4B8C-83A1-F6EECF244321}">
                <p14:modId xmlns:p14="http://schemas.microsoft.com/office/powerpoint/2010/main" val="159190271"/>
              </p:ext>
            </p:extLst>
          </p:nvPr>
        </p:nvGraphicFramePr>
        <p:xfrm>
          <a:off x="221137" y="638655"/>
          <a:ext cx="6438901" cy="3421380"/>
        </p:xfrm>
        <a:graphic>
          <a:graphicData uri="http://schemas.openxmlformats.org/drawingml/2006/table">
            <a:tbl>
              <a:tblPr firstRow="1" bandRow="1">
                <a:tableStyleId>{5C22544A-7EE6-4342-B048-85BDC9FD1C3A}</a:tableStyleId>
              </a:tblPr>
              <a:tblGrid>
                <a:gridCol w="2302987">
                  <a:extLst>
                    <a:ext uri="{9D8B030D-6E8A-4147-A177-3AD203B41FA5}">
                      <a16:colId xmlns:a16="http://schemas.microsoft.com/office/drawing/2014/main" val="20000"/>
                    </a:ext>
                  </a:extLst>
                </a:gridCol>
                <a:gridCol w="4135914">
                  <a:extLst>
                    <a:ext uri="{9D8B030D-6E8A-4147-A177-3AD203B41FA5}">
                      <a16:colId xmlns:a16="http://schemas.microsoft.com/office/drawing/2014/main" val="20001"/>
                    </a:ext>
                  </a:extLst>
                </a:gridCol>
              </a:tblGrid>
              <a:tr h="396240">
                <a:tc>
                  <a:txBody>
                    <a:bodyPr/>
                    <a:lstStyle/>
                    <a:p>
                      <a:pPr algn="ctr"/>
                      <a:r>
                        <a:rPr kumimoji="1" lang="ja-JP" altLang="en-US" sz="1200" dirty="0" smtClean="0"/>
                        <a:t>区分</a:t>
                      </a:r>
                      <a:endParaRPr kumimoji="1" lang="ja-JP" altLang="en-US" sz="1200" dirty="0"/>
                    </a:p>
                  </a:txBody>
                  <a:tcPr anchor="ctr"/>
                </a:tc>
                <a:tc>
                  <a:txBody>
                    <a:bodyPr/>
                    <a:lstStyle/>
                    <a:p>
                      <a:pPr algn="ctr"/>
                      <a:r>
                        <a:rPr kumimoji="1" lang="ja-JP" altLang="en-US" sz="1200" dirty="0" smtClean="0"/>
                        <a:t>経費の例示</a:t>
                      </a:r>
                      <a:endParaRPr kumimoji="1" lang="ja-JP" altLang="en-US" sz="1200" dirty="0"/>
                    </a:p>
                  </a:txBody>
                  <a:tcPr anchor="ctr"/>
                </a:tc>
                <a:extLst>
                  <a:ext uri="{0D108BD9-81ED-4DB2-BD59-A6C34878D82A}">
                    <a16:rowId xmlns:a16="http://schemas.microsoft.com/office/drawing/2014/main" val="10000"/>
                  </a:ext>
                </a:extLst>
              </a:tr>
              <a:tr h="504190">
                <a:tc>
                  <a:txBody>
                    <a:bodyPr/>
                    <a:lstStyle/>
                    <a:p>
                      <a:r>
                        <a:rPr kumimoji="1" lang="ja-JP" altLang="en-US" sz="1200" b="1" dirty="0" smtClean="0"/>
                        <a:t>（１）原材料費</a:t>
                      </a:r>
                      <a:endParaRPr kumimoji="1" lang="ja-JP" altLang="en-US" sz="1200" b="1" dirty="0"/>
                    </a:p>
                  </a:txBody>
                  <a:tcPr anchor="ctr"/>
                </a:tc>
                <a:tc>
                  <a:txBody>
                    <a:bodyPr/>
                    <a:lstStyle/>
                    <a:p>
                      <a:r>
                        <a:rPr kumimoji="1" lang="ja-JP" altLang="en-US" sz="1200" b="1" dirty="0" smtClean="0"/>
                        <a:t>特産品の開発に直接使用する原材料等の購入に要する</a:t>
                      </a:r>
                      <a:endParaRPr kumimoji="1" lang="ja-JP" altLang="en-US" sz="1200" b="1" dirty="0"/>
                    </a:p>
                    <a:p>
                      <a:r>
                        <a:rPr kumimoji="1" lang="ja-JP" altLang="en-US" sz="1200" b="1" dirty="0" smtClean="0"/>
                        <a:t>経費</a:t>
                      </a:r>
                    </a:p>
                  </a:txBody>
                  <a:tcPr anchor="ctr"/>
                </a:tc>
                <a:extLst>
                  <a:ext uri="{0D108BD9-81ED-4DB2-BD59-A6C34878D82A}">
                    <a16:rowId xmlns:a16="http://schemas.microsoft.com/office/drawing/2014/main" val="10001"/>
                  </a:ext>
                </a:extLst>
              </a:tr>
              <a:tr h="504190">
                <a:tc>
                  <a:txBody>
                    <a:bodyPr/>
                    <a:lstStyle/>
                    <a:p>
                      <a:r>
                        <a:rPr kumimoji="1" lang="ja-JP" altLang="en-US" sz="1200" b="1" dirty="0" smtClean="0"/>
                        <a:t>（２）技術コンサルタント料</a:t>
                      </a:r>
                      <a:endParaRPr kumimoji="1" lang="ja-JP" altLang="en-US" sz="1200" b="1" dirty="0"/>
                    </a:p>
                  </a:txBody>
                  <a:tcPr anchor="ctr"/>
                </a:tc>
                <a:tc>
                  <a:txBody>
                    <a:bodyPr/>
                    <a:lstStyle/>
                    <a:p>
                      <a:r>
                        <a:rPr kumimoji="1" lang="ja-JP" altLang="en-US" sz="1200" b="1" dirty="0" smtClean="0"/>
                        <a:t>特産品の開発に係る専門家からの専門的指導や助言に係る経費</a:t>
                      </a:r>
                      <a:endParaRPr kumimoji="1" lang="ja-JP" altLang="en-US" sz="1200" b="1" dirty="0"/>
                    </a:p>
                  </a:txBody>
                  <a:tcPr anchor="ctr"/>
                </a:tc>
                <a:extLst>
                  <a:ext uri="{0D108BD9-81ED-4DB2-BD59-A6C34878D82A}">
                    <a16:rowId xmlns:a16="http://schemas.microsoft.com/office/drawing/2014/main" val="10002"/>
                  </a:ext>
                </a:extLst>
              </a:tr>
              <a:tr h="504190">
                <a:tc>
                  <a:txBody>
                    <a:bodyPr/>
                    <a:lstStyle/>
                    <a:p>
                      <a:r>
                        <a:rPr kumimoji="1" lang="ja-JP" altLang="en-US" sz="1200" b="1" dirty="0" smtClean="0"/>
                        <a:t>（３）消耗品費</a:t>
                      </a:r>
                      <a:endParaRPr kumimoji="1" lang="ja-JP" altLang="en-US" sz="1200" b="1" dirty="0"/>
                    </a:p>
                  </a:txBody>
                  <a:tcPr anchor="ctr"/>
                </a:tc>
                <a:tc>
                  <a:txBody>
                    <a:bodyPr/>
                    <a:lstStyle/>
                    <a:p>
                      <a:r>
                        <a:rPr kumimoji="1" lang="ja-JP" altLang="en-US" sz="1200" b="1" dirty="0" smtClean="0"/>
                        <a:t>特産品の開発に係る消耗品費</a:t>
                      </a:r>
                      <a:endParaRPr kumimoji="1" lang="ja-JP" altLang="en-US" sz="1200" b="1" dirty="0"/>
                    </a:p>
                  </a:txBody>
                  <a:tcPr anchor="ctr"/>
                </a:tc>
                <a:extLst>
                  <a:ext uri="{0D108BD9-81ED-4DB2-BD59-A6C34878D82A}">
                    <a16:rowId xmlns:a16="http://schemas.microsoft.com/office/drawing/2014/main" val="10003"/>
                  </a:ext>
                </a:extLst>
              </a:tr>
              <a:tr h="504190">
                <a:tc>
                  <a:txBody>
                    <a:bodyPr/>
                    <a:lstStyle/>
                    <a:p>
                      <a:r>
                        <a:rPr kumimoji="1" lang="ja-JP" altLang="en-US" sz="1200" b="1" dirty="0" smtClean="0"/>
                        <a:t>（４）試験分析費</a:t>
                      </a:r>
                      <a:endParaRPr kumimoji="1" lang="ja-JP" altLang="en-US" sz="1200" b="1" dirty="0"/>
                    </a:p>
                  </a:txBody>
                  <a:tcPr anchor="ctr"/>
                </a:tc>
                <a:tc>
                  <a:txBody>
                    <a:bodyPr/>
                    <a:lstStyle/>
                    <a:p>
                      <a:r>
                        <a:rPr kumimoji="1" lang="ja-JP" altLang="en-US" sz="1200" b="1" dirty="0" smtClean="0"/>
                        <a:t>特産品の開発に係る専門機関等における調査、品質保証表示等を得るための費用、成分分析費等</a:t>
                      </a:r>
                      <a:endParaRPr kumimoji="1" lang="ja-JP" altLang="en-US" sz="1200" b="1" dirty="0"/>
                    </a:p>
                  </a:txBody>
                  <a:tcPr anchor="ctr"/>
                </a:tc>
                <a:extLst>
                  <a:ext uri="{0D108BD9-81ED-4DB2-BD59-A6C34878D82A}">
                    <a16:rowId xmlns:a16="http://schemas.microsoft.com/office/drawing/2014/main" val="10004"/>
                  </a:ext>
                </a:extLst>
              </a:tr>
              <a:tr h="504190">
                <a:tc>
                  <a:txBody>
                    <a:bodyPr/>
                    <a:lstStyle/>
                    <a:p>
                      <a:r>
                        <a:rPr kumimoji="1" lang="ja-JP" altLang="en-US" sz="1200" b="1" dirty="0" smtClean="0"/>
                        <a:t>（５）デザイン費</a:t>
                      </a:r>
                      <a:endParaRPr kumimoji="1" lang="ja-JP" altLang="en-US" sz="1200" b="1" dirty="0"/>
                    </a:p>
                  </a:txBody>
                  <a:tcPr anchor="ctr"/>
                </a:tc>
                <a:tc>
                  <a:txBody>
                    <a:bodyPr/>
                    <a:lstStyle/>
                    <a:p>
                      <a:r>
                        <a:rPr kumimoji="1" lang="ja-JP" altLang="en-US" sz="1200" b="1" dirty="0" smtClean="0"/>
                        <a:t>特産品の開発に係るパッケージ、ラベル等製作に要する経費</a:t>
                      </a:r>
                      <a:endParaRPr kumimoji="1" lang="ja-JP" altLang="en-US" sz="1200" b="1" dirty="0"/>
                    </a:p>
                  </a:txBody>
                  <a:tcPr anchor="ctr"/>
                </a:tc>
                <a:extLst>
                  <a:ext uri="{0D108BD9-81ED-4DB2-BD59-A6C34878D82A}">
                    <a16:rowId xmlns:a16="http://schemas.microsoft.com/office/drawing/2014/main" val="10005"/>
                  </a:ext>
                </a:extLst>
              </a:tr>
              <a:tr h="504190">
                <a:tc>
                  <a:txBody>
                    <a:bodyPr/>
                    <a:lstStyle/>
                    <a:p>
                      <a:r>
                        <a:rPr kumimoji="1" lang="ja-JP" altLang="en-US" sz="1200" b="1" dirty="0"/>
                        <a:t>（６）その他</a:t>
                      </a:r>
                    </a:p>
                  </a:txBody>
                  <a:tcPr anchor="ctr"/>
                </a:tc>
                <a:tc>
                  <a:txBody>
                    <a:bodyPr/>
                    <a:lstStyle/>
                    <a:p>
                      <a:r>
                        <a:rPr kumimoji="1" lang="ja-JP" altLang="en-US" sz="1200" b="1" dirty="0"/>
                        <a:t>町長が必要と認める経費</a:t>
                      </a:r>
                    </a:p>
                  </a:txBody>
                  <a:tcPr anchor="ctr"/>
                </a:tc>
                <a:extLst>
                  <a:ext uri="{0D108BD9-81ED-4DB2-BD59-A6C34878D82A}">
                    <a16:rowId xmlns:a16="http://schemas.microsoft.com/office/drawing/2014/main" val="10006"/>
                  </a:ext>
                </a:extLst>
              </a:tr>
            </a:tbl>
          </a:graphicData>
        </a:graphic>
      </p:graphicFrame>
      <p:sp>
        <p:nvSpPr>
          <p:cNvPr id="1145" name="テキスト ボックス 21"/>
          <p:cNvSpPr txBox="1"/>
          <p:nvPr/>
        </p:nvSpPr>
        <p:spPr>
          <a:xfrm>
            <a:off x="358862" y="4082998"/>
            <a:ext cx="6152237" cy="1291769"/>
          </a:xfrm>
          <a:prstGeom prst="rect">
            <a:avLst/>
          </a:prstGeom>
          <a:noFill/>
        </p:spPr>
        <p:txBody>
          <a:bodyPr wrap="square" rtlCol="0">
            <a:spAutoFit/>
          </a:bodyPr>
          <a:lstStyle/>
          <a:p>
            <a:r>
              <a:rPr kumimoji="1" lang="en-US" altLang="ja-JP" sz="1200" b="1" dirty="0" smtClean="0"/>
              <a:t>※</a:t>
            </a:r>
            <a:r>
              <a:rPr lang="ja-JP" altLang="en-US" sz="1200" b="1" dirty="0" smtClean="0"/>
              <a:t>１　補助対象経費は、試作品の開発までを対象とします。</a:t>
            </a:r>
            <a:endParaRPr lang="en-US" altLang="ja-JP" sz="600" b="1" dirty="0" smtClean="0"/>
          </a:p>
          <a:p>
            <a:r>
              <a:rPr kumimoji="1" lang="en-US" altLang="ja-JP" sz="1200" b="1" dirty="0" smtClean="0"/>
              <a:t>※</a:t>
            </a:r>
            <a:r>
              <a:rPr kumimoji="1" lang="ja-JP" altLang="en-US" sz="1200" b="1" dirty="0" smtClean="0"/>
              <a:t>２</a:t>
            </a:r>
            <a:r>
              <a:rPr kumimoji="1" lang="ja-JP" altLang="en-US" sz="1200" b="1" dirty="0" smtClean="0"/>
              <a:t>　機械器具に要する経費</a:t>
            </a:r>
            <a:r>
              <a:rPr lang="ja-JP" altLang="en-US" sz="1200" b="1" dirty="0" smtClean="0"/>
              <a:t>は、リース料のみ対象とし、</a:t>
            </a:r>
            <a:r>
              <a:rPr kumimoji="1" lang="ja-JP" altLang="en-US" sz="1200" b="1" dirty="0" smtClean="0"/>
              <a:t>特産品開発に不可欠で申請者</a:t>
            </a:r>
          </a:p>
          <a:p>
            <a:r>
              <a:rPr kumimoji="1" lang="ja-JP" altLang="en-US" sz="1200" b="1" dirty="0" smtClean="0"/>
              <a:t>　　　が直接使用するものとする。また、</a:t>
            </a:r>
            <a:r>
              <a:rPr lang="ja-JP" altLang="en-US" sz="1200" b="1" dirty="0" smtClean="0"/>
              <a:t>２０万円以内</a:t>
            </a:r>
            <a:r>
              <a:rPr lang="ja-JP" altLang="en-US" sz="1200" b="1" dirty="0"/>
              <a:t>を</a:t>
            </a:r>
            <a:r>
              <a:rPr lang="ja-JP" altLang="en-US" sz="1200" b="1" dirty="0" smtClean="0"/>
              <a:t>対象とします。</a:t>
            </a:r>
            <a:endParaRPr kumimoji="1" lang="ja-JP" altLang="en-US" sz="1200" b="1" dirty="0" smtClean="0"/>
          </a:p>
          <a:p>
            <a:r>
              <a:rPr lang="en-US" altLang="ja-JP" sz="1200" b="1" dirty="0" smtClean="0"/>
              <a:t>※</a:t>
            </a:r>
            <a:r>
              <a:rPr lang="ja-JP" altLang="en-US" sz="1200" b="1" dirty="0" smtClean="0"/>
              <a:t>３</a:t>
            </a:r>
            <a:r>
              <a:rPr lang="ja-JP" altLang="en-US" sz="1200" b="1" dirty="0" smtClean="0"/>
              <a:t>　次の経費は、補助対象外です。</a:t>
            </a:r>
            <a:endParaRPr lang="en-US" altLang="ja-JP" sz="1200" b="1" dirty="0" smtClean="0"/>
          </a:p>
          <a:p>
            <a:r>
              <a:rPr lang="ja-JP" altLang="en-US" sz="1200" b="1" dirty="0" smtClean="0"/>
              <a:t>　　　販売に係る経費（広告宣伝費・パンフレット製作・什器備品購入費など）、</a:t>
            </a:r>
          </a:p>
          <a:p>
            <a:r>
              <a:rPr lang="ja-JP" altLang="en-US" sz="1200" b="1" dirty="0" smtClean="0"/>
              <a:t>　　　人件費・旅費（交通費、日当、宿泊代等）及び食糧費。</a:t>
            </a:r>
            <a:endParaRPr lang="en-US" altLang="ja-JP" sz="1200" b="1" dirty="0" smtClean="0"/>
          </a:p>
          <a:p>
            <a:endParaRPr lang="en-US" altLang="ja-JP" sz="600" b="1" dirty="0"/>
          </a:p>
        </p:txBody>
      </p:sp>
      <p:sp>
        <p:nvSpPr>
          <p:cNvPr id="1146" name="テキスト ボックス 22"/>
          <p:cNvSpPr txBox="1"/>
          <p:nvPr/>
        </p:nvSpPr>
        <p:spPr>
          <a:xfrm>
            <a:off x="169382" y="6701022"/>
            <a:ext cx="6545197" cy="306884"/>
          </a:xfrm>
          <a:prstGeom prst="rect">
            <a:avLst/>
          </a:prstGeom>
          <a:solidFill>
            <a:srgbClr val="FFFF00"/>
          </a:solidFill>
          <a:ln w="6350">
            <a:solidFill>
              <a:schemeClr val="tx1"/>
            </a:solidFill>
          </a:ln>
        </p:spPr>
        <p:txBody>
          <a:bodyPr wrap="square" rtlCol="0" anchor="ctr">
            <a:spAutoFit/>
          </a:bodyPr>
          <a:lstStyle/>
          <a:p>
            <a:pPr algn="ctr"/>
            <a:r>
              <a:rPr lang="ja-JP" altLang="en-US" sz="1400" b="1" dirty="0" smtClean="0"/>
              <a:t>本事業は３年間（令和５年度から令和７年度まで）の期限付き事業となります。</a:t>
            </a:r>
            <a:endParaRPr lang="en-US" altLang="ja-JP" sz="1400" b="1" dirty="0" smtClean="0"/>
          </a:p>
        </p:txBody>
      </p:sp>
      <p:sp>
        <p:nvSpPr>
          <p:cNvPr id="1147" name="テキスト ボックス 24"/>
          <p:cNvSpPr txBox="1"/>
          <p:nvPr/>
        </p:nvSpPr>
        <p:spPr>
          <a:xfrm>
            <a:off x="358387" y="5361306"/>
            <a:ext cx="6156210" cy="1199436"/>
          </a:xfrm>
          <a:prstGeom prst="rect">
            <a:avLst/>
          </a:prstGeom>
          <a:solidFill>
            <a:srgbClr val="FF9966">
              <a:alpha val="69804"/>
            </a:srgbClr>
          </a:solidFill>
          <a:ln w="6350">
            <a:solidFill>
              <a:schemeClr val="tx1"/>
            </a:solidFill>
          </a:ln>
        </p:spPr>
        <p:txBody>
          <a:bodyPr wrap="square" rtlCol="0">
            <a:spAutoFit/>
          </a:bodyPr>
          <a:lstStyle/>
          <a:p>
            <a:r>
              <a:rPr lang="en-US" altLang="ja-JP" sz="1200" b="1" dirty="0" smtClean="0"/>
              <a:t>【</a:t>
            </a:r>
            <a:r>
              <a:rPr lang="ja-JP" altLang="en-US" sz="1200" b="1" dirty="0" smtClean="0"/>
              <a:t>注意事項</a:t>
            </a:r>
            <a:r>
              <a:rPr lang="en-US" altLang="ja-JP" sz="1200" b="1" dirty="0" smtClean="0"/>
              <a:t>】</a:t>
            </a:r>
          </a:p>
          <a:p>
            <a:r>
              <a:rPr lang="ja-JP" altLang="en-US" sz="1200" b="1" dirty="0" smtClean="0"/>
              <a:t>（１）補助対象経費となるのは、補助金の交付決定以降にかかった経費となりますので、</a:t>
            </a:r>
            <a:endParaRPr lang="en-US" altLang="ja-JP" sz="1200" b="1" dirty="0" smtClean="0"/>
          </a:p>
          <a:p>
            <a:r>
              <a:rPr lang="ja-JP" altLang="en-US" sz="1200" b="1" dirty="0" smtClean="0"/>
              <a:t>　　　補助金の交付決定前に支出された経費については補助対象となりませんので、ご</a:t>
            </a:r>
          </a:p>
          <a:p>
            <a:r>
              <a:rPr lang="ja-JP" altLang="en-US" sz="1200" b="1" dirty="0" smtClean="0"/>
              <a:t>　　　注意ください。</a:t>
            </a:r>
          </a:p>
          <a:p>
            <a:r>
              <a:rPr lang="ja-JP" altLang="en-US" sz="1200" b="1" dirty="0" smtClean="0"/>
              <a:t>（２）補助金額について、町内対象者１事業者３年間で１００万円までを上限、町外対</a:t>
            </a:r>
            <a:endParaRPr lang="en-US" altLang="ja-JP" sz="1200" b="1" dirty="0" smtClean="0"/>
          </a:p>
          <a:p>
            <a:r>
              <a:rPr lang="ja-JP" altLang="en-US" sz="1200" b="1" dirty="0" smtClean="0"/>
              <a:t>　　　象者１事業者３年間で５０万円が上限となります。</a:t>
            </a:r>
          </a:p>
        </p:txBody>
      </p:sp>
    </p:spTree>
    <p:extLst>
      <p:ext uri="{BB962C8B-B14F-4D97-AF65-F5344CB8AC3E}">
        <p14:creationId xmlns:p14="http://schemas.microsoft.com/office/powerpoint/2010/main" val="3367175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1358</TotalTime>
  <Words>502</Words>
  <Application>Microsoft Office PowerPoint</Application>
  <PresentationFormat>A4 210 x 297 mm</PresentationFormat>
  <Paragraphs>95</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AR P丸ゴシック体E</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hiura.shota</dc:creator>
  <cp:lastModifiedBy>Windows ユーザー</cp:lastModifiedBy>
  <cp:revision>124</cp:revision>
  <cp:lastPrinted>2024-03-18T00:43:31Z</cp:lastPrinted>
  <dcterms:created xsi:type="dcterms:W3CDTF">2022-10-17T10:05:26Z</dcterms:created>
  <dcterms:modified xsi:type="dcterms:W3CDTF">2024-03-18T01:43:54Z</dcterms:modified>
</cp:coreProperties>
</file>